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1" r:id="rId2"/>
    <p:sldId id="268" r:id="rId3"/>
    <p:sldId id="296" r:id="rId4"/>
    <p:sldId id="299" r:id="rId5"/>
    <p:sldId id="298" r:id="rId6"/>
    <p:sldId id="300" r:id="rId7"/>
    <p:sldId id="297" r:id="rId8"/>
    <p:sldId id="301" r:id="rId9"/>
    <p:sldId id="302" r:id="rId10"/>
    <p:sldId id="303" r:id="rId11"/>
    <p:sldId id="304" r:id="rId12"/>
    <p:sldId id="306" r:id="rId13"/>
    <p:sldId id="305" r:id="rId14"/>
    <p:sldId id="307" r:id="rId15"/>
    <p:sldId id="308" r:id="rId16"/>
    <p:sldId id="309" r:id="rId17"/>
    <p:sldId id="311" r:id="rId18"/>
    <p:sldId id="312" r:id="rId19"/>
    <p:sldId id="310" r:id="rId20"/>
    <p:sldId id="313" r:id="rId21"/>
    <p:sldId id="314" r:id="rId22"/>
    <p:sldId id="315" r:id="rId23"/>
    <p:sldId id="317" r:id="rId24"/>
    <p:sldId id="318" r:id="rId25"/>
    <p:sldId id="319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6"/>
    <p:restoredTop sz="94713"/>
  </p:normalViewPr>
  <p:slideViewPr>
    <p:cSldViewPr snapToGrid="0">
      <p:cViewPr varScale="1">
        <p:scale>
          <a:sx n="125" d="100"/>
          <a:sy n="125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71E64-B4EF-4B40-B724-CEB241626157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11F99-C2D7-914A-BF64-E3395516B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00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1F99-C2D7-914A-BF64-E3395516B2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7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11F99-C2D7-914A-BF64-E3395516B2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7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8EA21-B6FD-50BC-7F77-32D751D79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26792-E6EA-D39C-F19F-6B32AB85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704FE-0040-EF46-BDDC-31471E93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3F338-E3AD-9BDA-D8B9-138D3840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405F7-F79C-DEAB-DE9B-52EBBAFB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91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F529-7156-0061-3ECA-D85B7BB7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E1EE2-DFEB-A9B8-6069-6ED87A535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DB751-0D10-0249-FCB4-CB14E727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98A3E-FB4A-278B-3D0B-E2A67AC2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5186-DF5E-B6E4-4DB3-1204D8C8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0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9744A-94E4-EF87-61F9-039BC58B9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FD76F-5468-330A-6BE8-A16FE0E6F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42B65-503A-EFA4-4217-6330028B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6AD67-DD87-E644-3981-6A75CC10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3C3FE-B807-E1CD-7C24-A4585292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14A-6549-A2D0-82B0-1D0E7041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CA81-ABE5-4E86-45CA-0408F3E2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56DD1-A474-8F4D-429F-FB71FF80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2A4FE-649C-8F90-ACF5-77C6A98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2A07-1E7E-BCAA-8692-DA4F97C5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4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2700-2D7B-7571-7221-A4F34F7B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73DA9-E2EE-D14E-1FF9-6C79C2196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28951-08C5-7B16-D406-D4122C01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DFDED-0DA2-14FF-19C2-56AEB6FB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EE75A-7863-A617-E2B8-EEE8E98F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0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2FAF9-C9EA-D5E7-89A5-E8EF5133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9F44-62A0-04CB-F206-682EEBD21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67EC7-EF12-367F-14A4-B933E046F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9EFB-75F3-B21D-43B3-680BBF18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F2944-2C2A-E635-ECB8-3C107AC46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EDB37-0DCF-6177-D06F-97614123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0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B971-AFBB-02C3-394A-17AF7D9F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CE77A-99EF-1CF8-6749-50B37E4DF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D8119-4B65-116F-F6D3-218022455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F12D-B57E-FBDC-F6DF-881D4F4F0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4026E-4103-1A45-2E5D-C14BF6469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4CD6A-BECD-8E9F-1DB1-27A829C1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52731-169A-CCA2-527F-302F0FF0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35027-7759-6EB1-2402-F7363D90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1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356C-6313-87DE-5689-75E5DEF8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31324-BB31-701D-64BD-85AF953B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C582D-2193-3EDC-B29C-933B1C74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3CE92-B42C-7996-A27E-3419630D4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0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B4446-64C8-04B4-966B-3DC9D9F6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EDF6B-424A-BBAD-A91A-F5BBED6D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8DE4B-EE51-08AC-A338-A88C60B0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4AC1-2F38-3AED-BF22-F641B73F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BF347-7B42-ACDA-0C22-85C36B266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5D379-3FDE-DD0A-869F-3FC4166D6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AE869-8B54-BD8E-F417-7EFD4CA4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71229-62F3-AABF-CCA0-0A3C19FE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F10F-3E6B-72F0-617B-CFF1493B5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7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BF84-BBF3-64D0-7FC0-39851F5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FBFB0-FBCD-3F15-EC3D-E1831ED0C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CE49B-2F70-D904-DD0D-B1A07147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E022B-BC7A-A0FF-65D8-2AE04419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6B233-15CC-4F01-87D2-31A10D99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9E022-4ABD-9CFE-F4FD-FA129E9E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0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1802A1-FBCA-D415-ECB4-26B0F956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03BE1-8B79-AC72-F43B-8BA19EC29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DE4EE-88D7-D5BC-FB75-8FFB27DBF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235F10-9AD9-9C43-8528-A461A66E7819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E19F3-EBE6-D883-C587-1110D3278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8C41A-DD08-3884-A4E5-4F746DDAE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A793FD-9AD8-494D-9EF5-F5DB7B8BC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groups/13117017/" TargetMode="External"/><Relationship Id="rId4" Type="http://schemas.openxmlformats.org/officeDocument/2006/relationships/hyperlink" Target="https://discord.gg/WpUc2ZYHm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CE4D8-2AC6-BAC8-29FF-66DB40404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6E536-1CA8-BE2F-362C-B56DA5D769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8515" b="152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493B4-9520-1B30-3472-12A8F0A06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PostgreSQL Indexes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1A6BCD7-2D0B-821F-42F6-6A38C54BF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6082543"/>
            <a:ext cx="775457" cy="77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98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B+TREE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93CCD9-7178-5699-61F9-F4F60185C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" y="2125893"/>
            <a:ext cx="7772400" cy="29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8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Query with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03EFC-A8B1-54EF-1065-A4C6680A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74" y="2774906"/>
            <a:ext cx="66548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3763B-76AA-1FC4-9384-AA54959DA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62" b="6034"/>
          <a:stretch/>
        </p:blipFill>
        <p:spPr>
          <a:xfrm>
            <a:off x="3484117" y="1840099"/>
            <a:ext cx="5220714" cy="513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6ADE0-84CE-337D-7537-450A19F5B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274" y="3949145"/>
            <a:ext cx="7772400" cy="14724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0BCF3-9DEC-8134-1FB1-36EF0929A24C}"/>
              </a:ext>
            </a:extLst>
          </p:cNvPr>
          <p:cNvSpPr/>
          <p:nvPr/>
        </p:nvSpPr>
        <p:spPr>
          <a:xfrm>
            <a:off x="2209288" y="4377690"/>
            <a:ext cx="785372" cy="285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201CF7-8684-3774-3408-8B08FFECF114}"/>
              </a:ext>
            </a:extLst>
          </p:cNvPr>
          <p:cNvSpPr/>
          <p:nvPr/>
        </p:nvSpPr>
        <p:spPr>
          <a:xfrm>
            <a:off x="3198184" y="5173897"/>
            <a:ext cx="659642" cy="247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3DF20A-06F3-3F24-2474-B39D57352B07}"/>
              </a:ext>
            </a:extLst>
          </p:cNvPr>
          <p:cNvGrpSpPr/>
          <p:nvPr/>
        </p:nvGrpSpPr>
        <p:grpSpPr>
          <a:xfrm>
            <a:off x="4091940" y="5113076"/>
            <a:ext cx="1682203" cy="369332"/>
            <a:chOff x="5143500" y="5657850"/>
            <a:chExt cx="1682203" cy="3693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9093AD9-FEDB-47D5-7B0B-1E6AB96DA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0314" y="5702149"/>
              <a:ext cx="1105389" cy="28073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2AC9E4-2E24-C694-44D8-E5E3B4FB07DA}"/>
                </a:ext>
              </a:extLst>
            </p:cNvPr>
            <p:cNvSpPr txBox="1"/>
            <p:nvPr/>
          </p:nvSpPr>
          <p:spPr>
            <a:xfrm>
              <a:off x="5143500" y="5657850"/>
              <a:ext cx="775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A" dirty="0">
                  <a:solidFill>
                    <a:schemeClr val="bg2">
                      <a:lumMod val="25000"/>
                    </a:schemeClr>
                  </a:solidFill>
                </a:rPr>
                <a:t>was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Composite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36D6F9-CA59-D346-ACB7-146286D3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88" y="1993049"/>
            <a:ext cx="7772400" cy="974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C7FAB-EC27-6F0C-873E-F96B7BF8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74" y="3429000"/>
            <a:ext cx="7772400" cy="29086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0BCF3-9DEC-8134-1FB1-36EF0929A24C}"/>
              </a:ext>
            </a:extLst>
          </p:cNvPr>
          <p:cNvSpPr/>
          <p:nvPr/>
        </p:nvSpPr>
        <p:spPr>
          <a:xfrm>
            <a:off x="3051389" y="4846320"/>
            <a:ext cx="720511" cy="205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A99D81-E879-6EAE-C3F6-C3CE003FD968}"/>
              </a:ext>
            </a:extLst>
          </p:cNvPr>
          <p:cNvSpPr/>
          <p:nvPr/>
        </p:nvSpPr>
        <p:spPr>
          <a:xfrm>
            <a:off x="3302848" y="5988208"/>
            <a:ext cx="914821" cy="349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8376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Composite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36D6F9-CA59-D346-ACB7-146286D3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88" y="1993049"/>
            <a:ext cx="7772400" cy="974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E7D89-BE1D-3186-7D04-0B00AC78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288" y="3198335"/>
            <a:ext cx="7772400" cy="4613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5C4BCE-5DE8-D83F-D2C7-50A4A3D7D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274" y="3930338"/>
            <a:ext cx="7772400" cy="15721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0BCF3-9DEC-8134-1FB1-36EF0929A24C}"/>
              </a:ext>
            </a:extLst>
          </p:cNvPr>
          <p:cNvSpPr/>
          <p:nvPr/>
        </p:nvSpPr>
        <p:spPr>
          <a:xfrm>
            <a:off x="2208274" y="4245243"/>
            <a:ext cx="957836" cy="377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A99D81-E879-6EAE-C3F6-C3CE003FD968}"/>
              </a:ext>
            </a:extLst>
          </p:cNvPr>
          <p:cNvSpPr/>
          <p:nvPr/>
        </p:nvSpPr>
        <p:spPr>
          <a:xfrm>
            <a:off x="3074670" y="5313909"/>
            <a:ext cx="691716" cy="1885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FBB328-BD6C-248D-ABD3-BEBECD3325CE}"/>
              </a:ext>
            </a:extLst>
          </p:cNvPr>
          <p:cNvGrpSpPr/>
          <p:nvPr/>
        </p:nvGrpSpPr>
        <p:grpSpPr>
          <a:xfrm>
            <a:off x="3857826" y="5223540"/>
            <a:ext cx="1376424" cy="369332"/>
            <a:chOff x="3954780" y="5774998"/>
            <a:chExt cx="1376424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791BAD-B7D5-7FCB-15A6-7CD13D0DBEA4}"/>
                </a:ext>
              </a:extLst>
            </p:cNvPr>
            <p:cNvSpPr txBox="1"/>
            <p:nvPr/>
          </p:nvSpPr>
          <p:spPr>
            <a:xfrm>
              <a:off x="3954780" y="5774998"/>
              <a:ext cx="775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A" dirty="0">
                  <a:solidFill>
                    <a:schemeClr val="bg2">
                      <a:lumMod val="25000"/>
                    </a:schemeClr>
                  </a:solidFill>
                </a:rPr>
                <a:t>was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7955C44-8FA7-4F9B-34E3-571B3C6EC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0304" y="5835002"/>
              <a:ext cx="8509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61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Composite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E7D89-BE1D-3186-7D04-0B00AC78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88" y="3198335"/>
            <a:ext cx="7772400" cy="461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C1498-78A8-153D-A0CF-4CA81DAAC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224" y="1894698"/>
            <a:ext cx="6540500" cy="109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4D2E6-17DB-68C9-4CDC-63B8482E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274" y="4055369"/>
            <a:ext cx="7772400" cy="19913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0BCF3-9DEC-8134-1FB1-36EF0929A24C}"/>
              </a:ext>
            </a:extLst>
          </p:cNvPr>
          <p:cNvSpPr/>
          <p:nvPr/>
        </p:nvSpPr>
        <p:spPr>
          <a:xfrm>
            <a:off x="2208274" y="4539457"/>
            <a:ext cx="752096" cy="272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503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Partial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0648EC-6BF2-56E1-0EFF-236D26D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1953260"/>
            <a:ext cx="6413500" cy="825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7462B-B2CB-FE48-7F9B-DE4BFD93CE62}"/>
              </a:ext>
            </a:extLst>
          </p:cNvPr>
          <p:cNvSpPr txBox="1"/>
          <p:nvPr/>
        </p:nvSpPr>
        <p:spPr>
          <a:xfrm>
            <a:off x="5030849" y="3366598"/>
            <a:ext cx="212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>
                <a:solidFill>
                  <a:schemeClr val="bg2">
                    <a:lumMod val="25000"/>
                  </a:schemeClr>
                </a:solidFill>
              </a:rPr>
              <a:t>”in-progress” – 10%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F360B7-7FF0-A1CB-46D7-F50F5E82377D}"/>
              </a:ext>
            </a:extLst>
          </p:cNvPr>
          <p:cNvSpPr txBox="1"/>
          <p:nvPr/>
        </p:nvSpPr>
        <p:spPr>
          <a:xfrm>
            <a:off x="4623814" y="4323768"/>
            <a:ext cx="294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0" i="0" u="none" strike="noStrike" dirty="0">
                <a:solidFill>
                  <a:schemeClr val="bg2">
                    <a:lumMod val="25000"/>
                  </a:schemeClr>
                </a:solidFill>
                <a:effectLst/>
              </a:rPr>
              <a:t>Reduce the size of the index</a:t>
            </a:r>
          </a:p>
        </p:txBody>
      </p:sp>
    </p:spTree>
    <p:extLst>
      <p:ext uri="{BB962C8B-B14F-4D97-AF65-F5344CB8AC3E}">
        <p14:creationId xmlns:p14="http://schemas.microsoft.com/office/powerpoint/2010/main" val="204203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Covering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1D8FA-1B7F-1B0C-C9A4-34A488FE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624" y="1655993"/>
            <a:ext cx="42037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B6F591-C002-5EBF-C1EB-AAB6F928B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270" y="3857728"/>
            <a:ext cx="7772400" cy="1679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AC49CD-6F53-E07A-BF13-9B67686B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870" y="2629860"/>
            <a:ext cx="6807200" cy="495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D0D788-E617-1CC6-4F24-7DBCEED49DB1}"/>
              </a:ext>
            </a:extLst>
          </p:cNvPr>
          <p:cNvSpPr/>
          <p:nvPr/>
        </p:nvSpPr>
        <p:spPr>
          <a:xfrm>
            <a:off x="3023870" y="3857728"/>
            <a:ext cx="610870" cy="291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4F48A-C4EF-126A-E530-6E45871B97B4}"/>
              </a:ext>
            </a:extLst>
          </p:cNvPr>
          <p:cNvSpPr/>
          <p:nvPr/>
        </p:nvSpPr>
        <p:spPr>
          <a:xfrm>
            <a:off x="3406141" y="5366488"/>
            <a:ext cx="754379" cy="170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0961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Covering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1D8FA-1B7F-1B0C-C9A4-34A488FE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624" y="1655993"/>
            <a:ext cx="42037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9A48C-C49D-AEF6-0820-8C17F21E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2977162"/>
            <a:ext cx="7734300" cy="63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BA9D7-D947-074A-7706-910037EFA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274" y="4349131"/>
            <a:ext cx="7772400" cy="1386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D0D788-E617-1CC6-4F24-7DBCEED49DB1}"/>
              </a:ext>
            </a:extLst>
          </p:cNvPr>
          <p:cNvSpPr/>
          <p:nvPr/>
        </p:nvSpPr>
        <p:spPr>
          <a:xfrm>
            <a:off x="2228850" y="4362186"/>
            <a:ext cx="1097280" cy="267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4F48A-C4EF-126A-E530-6E45871B97B4}"/>
              </a:ext>
            </a:extLst>
          </p:cNvPr>
          <p:cNvSpPr/>
          <p:nvPr/>
        </p:nvSpPr>
        <p:spPr>
          <a:xfrm>
            <a:off x="3329684" y="5577959"/>
            <a:ext cx="754379" cy="170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1878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12" y="49977"/>
            <a:ext cx="4886124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Index on Join Column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0D479A-D90C-9FF7-6E0B-FDEEE184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24" y="1824644"/>
            <a:ext cx="73533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F80C3-F3FE-F6D5-17CE-2ED292271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74" y="3267925"/>
            <a:ext cx="7772400" cy="26664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1D173A-AEFC-A4D2-4735-EC0C7041CAD6}"/>
              </a:ext>
            </a:extLst>
          </p:cNvPr>
          <p:cNvSpPr/>
          <p:nvPr/>
        </p:nvSpPr>
        <p:spPr>
          <a:xfrm>
            <a:off x="2510314" y="4534030"/>
            <a:ext cx="1558766" cy="335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430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832" y="23403"/>
            <a:ext cx="5023284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Index on Join Column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0D479A-D90C-9FF7-6E0B-FDEEE184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24" y="1824644"/>
            <a:ext cx="73533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89EC3B-293D-2828-A821-6513C02C6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50" y="3004820"/>
            <a:ext cx="7150100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70986-8B05-16EC-5080-CDD237FA7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274" y="3866322"/>
            <a:ext cx="7772400" cy="22161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1D173A-AEFC-A4D2-4735-EC0C7041CAD6}"/>
              </a:ext>
            </a:extLst>
          </p:cNvPr>
          <p:cNvSpPr/>
          <p:nvPr/>
        </p:nvSpPr>
        <p:spPr>
          <a:xfrm>
            <a:off x="2520950" y="5070847"/>
            <a:ext cx="3434080" cy="244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145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285" y="358585"/>
            <a:ext cx="2297430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2BF6F6BF-EDDC-540B-F4FC-314F25C6A464}"/>
              </a:ext>
            </a:extLst>
          </p:cNvPr>
          <p:cNvSpPr txBox="1">
            <a:spLocks/>
          </p:cNvSpPr>
          <p:nvPr/>
        </p:nvSpPr>
        <p:spPr>
          <a:xfrm>
            <a:off x="3520823" y="1842447"/>
            <a:ext cx="5614984" cy="43809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Boost read performance:</a:t>
            </a:r>
          </a:p>
          <a:p>
            <a:pPr marL="0" indent="0" algn="ctr">
              <a:buNone/>
            </a:pPr>
            <a:br>
              <a:rPr lang="en-GB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Efficient data structures that speed up data retrieval.</a:t>
            </a:r>
            <a:br>
              <a:rPr lang="en-GB" dirty="0">
                <a:solidFill>
                  <a:schemeClr val="bg2">
                    <a:lumMod val="25000"/>
                  </a:schemeClr>
                </a:solidFill>
              </a:rPr>
            </a:br>
            <a:endParaRPr lang="en-GB" dirty="0">
              <a:solidFill>
                <a:schemeClr val="bg2">
                  <a:lumMod val="25000"/>
                </a:schemeClr>
              </a:solidFill>
              <a:latin typeface="-webkit-standard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Reduce disk I/O:</a:t>
            </a:r>
          </a:p>
          <a:p>
            <a:pPr marL="0" indent="0" algn="ctr">
              <a:buNone/>
            </a:pPr>
            <a:br>
              <a:rPr lang="en-GB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By scanning less data, queries become faster.</a:t>
            </a:r>
          </a:p>
          <a:p>
            <a:pPr marL="0" indent="0" algn="ctr">
              <a:buNone/>
            </a:pPr>
            <a:endParaRPr lang="en-GB" dirty="0">
              <a:solidFill>
                <a:schemeClr val="bg2">
                  <a:lumMod val="25000"/>
                </a:schemeClr>
              </a:solidFill>
              <a:latin typeface="-webkit-standard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Trade-off: Slower writes</a:t>
            </a:r>
          </a:p>
          <a:p>
            <a:pPr marL="0" indent="0" algn="ctr">
              <a:buNone/>
            </a:pPr>
            <a:br>
              <a:rPr lang="en-GB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Indexes need to be updated on INSERT, UPDATE, DELETE operations, which can impact write performance.</a:t>
            </a:r>
            <a:endParaRPr lang="en-GB" dirty="0">
              <a:solidFill>
                <a:schemeClr val="bg2">
                  <a:lumMod val="25000"/>
                </a:schemeClr>
              </a:solidFill>
              <a:latin typeface="-webkit-standard"/>
            </a:endParaRPr>
          </a:p>
          <a:p>
            <a:endParaRPr lang="en-GB" dirty="0">
              <a:solidFill>
                <a:schemeClr val="bg2">
                  <a:lumMod val="25000"/>
                </a:schemeClr>
              </a:solidFill>
              <a:latin typeface="-webkit-standard"/>
            </a:endParaRPr>
          </a:p>
          <a:p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2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832" y="274880"/>
            <a:ext cx="5023284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Function Based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A1F9D1-98C8-8D75-B48B-DEFCFACB3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1744343"/>
            <a:ext cx="7150100" cy="39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5E236-4484-A025-542A-DCCC185BD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74" y="2492285"/>
            <a:ext cx="7772400" cy="3753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4A2AE7-5181-6551-9BED-6899580F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850" y="3203297"/>
            <a:ext cx="7188200" cy="203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1D173A-AEFC-A4D2-4735-EC0C7041CAD6}"/>
              </a:ext>
            </a:extLst>
          </p:cNvPr>
          <p:cNvSpPr/>
          <p:nvPr/>
        </p:nvSpPr>
        <p:spPr>
          <a:xfrm>
            <a:off x="2482850" y="3749652"/>
            <a:ext cx="1765300" cy="26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3243CC-A696-448D-1F6C-09A532BF5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000" y="5559577"/>
            <a:ext cx="7772400" cy="40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832" y="274880"/>
            <a:ext cx="5023284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Query With Casting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744CF-0998-D0B5-B755-5AD077C9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2002975"/>
            <a:ext cx="7772400" cy="474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0C9C8-500A-3331-B181-88E9D2D35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2567328"/>
            <a:ext cx="64897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8A88DD-52C9-0EE1-CF91-861D6A85A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024" y="3126740"/>
            <a:ext cx="7708900" cy="15621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B99894-7320-07FA-55D8-A2F6B988726A}"/>
              </a:ext>
            </a:extLst>
          </p:cNvPr>
          <p:cNvSpPr/>
          <p:nvPr/>
        </p:nvSpPr>
        <p:spPr>
          <a:xfrm>
            <a:off x="2240024" y="3162037"/>
            <a:ext cx="1765300" cy="26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30D301-7B0C-9CB2-C321-A9B12E529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150" y="5096385"/>
            <a:ext cx="7772400" cy="48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832" y="274880"/>
            <a:ext cx="5023284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Query With Like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67A2D-2551-CF6B-B384-6048ECF88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924" y="1822450"/>
            <a:ext cx="57531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55C46-6ECC-0EAD-7DC0-3E88D24C6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224" y="2590800"/>
            <a:ext cx="70485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7CD18E-ECD0-43C2-0AD3-114F40700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474" y="3308350"/>
            <a:ext cx="6350000" cy="1562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3D10D3-3842-8182-B177-90D2C74808DD}"/>
              </a:ext>
            </a:extLst>
          </p:cNvPr>
          <p:cNvSpPr/>
          <p:nvPr/>
        </p:nvSpPr>
        <p:spPr>
          <a:xfrm>
            <a:off x="2919474" y="3308350"/>
            <a:ext cx="1765300" cy="26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D83F08-D87B-2376-948E-3D0AFA74D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274" y="5158871"/>
            <a:ext cx="7772400" cy="48785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CE4BBC-1E0C-F9F8-B810-452DA2FF6729}"/>
              </a:ext>
            </a:extLst>
          </p:cNvPr>
          <p:cNvSpPr/>
          <p:nvPr/>
        </p:nvSpPr>
        <p:spPr>
          <a:xfrm>
            <a:off x="8183880" y="5269315"/>
            <a:ext cx="1600200" cy="251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472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832" y="274880"/>
            <a:ext cx="5023284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Low Selectivity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863CA5A-62A1-644C-C1CE-8E2BA2C1D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7024" y="1919028"/>
            <a:ext cx="4914900" cy="660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55377-FF1E-DCFA-C4B8-9671D09C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73" y="3388564"/>
            <a:ext cx="7772400" cy="41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E8114-38C0-4BF8-87C3-CEDD9DB9CEB4}"/>
              </a:ext>
            </a:extLst>
          </p:cNvPr>
          <p:cNvSpPr txBox="1"/>
          <p:nvPr/>
        </p:nvSpPr>
        <p:spPr>
          <a:xfrm>
            <a:off x="2378392" y="2799330"/>
            <a:ext cx="743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-webkit-standard"/>
              </a:rPr>
              <a:t>The transaction type 'deposit' has a frequency of 80% among all transactions.</a:t>
            </a:r>
            <a:endParaRPr lang="en-UA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48AA3-C616-BB31-5BF5-E83CEF9D8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273" y="4223576"/>
            <a:ext cx="7772400" cy="15012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9A0B1D-5B22-882F-E008-23D8E6023B55}"/>
              </a:ext>
            </a:extLst>
          </p:cNvPr>
          <p:cNvSpPr/>
          <p:nvPr/>
        </p:nvSpPr>
        <p:spPr>
          <a:xfrm>
            <a:off x="2208272" y="4223576"/>
            <a:ext cx="1815087" cy="291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67A685-583D-68AA-70C3-7C4DCFE9166A}"/>
              </a:ext>
            </a:extLst>
          </p:cNvPr>
          <p:cNvSpPr/>
          <p:nvPr/>
        </p:nvSpPr>
        <p:spPr>
          <a:xfrm>
            <a:off x="5469633" y="4204526"/>
            <a:ext cx="965458" cy="310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313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Hash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CF38F5-09E3-E29E-3C58-A06BBE9E0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4" y="1962522"/>
            <a:ext cx="7772400" cy="35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25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Hash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B11E6-00D4-1E78-8979-C60EC2E81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424" y="2346658"/>
            <a:ext cx="66421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0A1A81-A4D4-A1E4-6C56-43434947B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74" y="3191295"/>
            <a:ext cx="7772400" cy="475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3EF52E-616C-65C3-B182-E4CC224AAB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8"/>
          <a:stretch/>
        </p:blipFill>
        <p:spPr>
          <a:xfrm>
            <a:off x="3366733" y="4104941"/>
            <a:ext cx="5458533" cy="475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010A29-8A2D-A9B6-4336-2CEB957595B3}"/>
              </a:ext>
            </a:extLst>
          </p:cNvPr>
          <p:cNvSpPr txBox="1"/>
          <p:nvPr/>
        </p:nvSpPr>
        <p:spPr>
          <a:xfrm>
            <a:off x="3296336" y="5018586"/>
            <a:ext cx="559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IMPORTANT: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Hash index works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only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with the </a:t>
            </a:r>
            <a:r>
              <a:rPr lang="en-GB" dirty="0"/>
              <a:t>=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operator.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28448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356ED-BDC8-8E55-5E45-5EDF3E9F3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9452A-42A3-5C81-969E-D3EB96B075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2404" r="2486" b="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3499B-6632-C847-3059-0D6B6E4CE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72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2000">
                      <a:schemeClr val="tx2">
                        <a:lumMod val="25000"/>
                        <a:lumOff val="75000"/>
                      </a:schemeClr>
                    </a:gs>
                    <a:gs pos="86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72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7000">
                      <a:schemeClr val="accent5">
                        <a:lumMod val="60000"/>
                        <a:lumOff val="40000"/>
                      </a:schemeClr>
                    </a:gs>
                    <a:gs pos="42000">
                      <a:schemeClr val="tx2">
                        <a:lumMod val="25000"/>
                        <a:lumOff val="75000"/>
                      </a:schemeClr>
                    </a:gs>
                    <a:gs pos="86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4DFFA432-BF58-062C-8A02-3378C32AD9B8}"/>
              </a:ext>
            </a:extLst>
          </p:cNvPr>
          <p:cNvSpPr txBox="1">
            <a:spLocks/>
          </p:cNvSpPr>
          <p:nvPr/>
        </p:nvSpPr>
        <p:spPr>
          <a:xfrm>
            <a:off x="1198181" y="2957665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Author: Dmytro </a:t>
            </a:r>
            <a:r>
              <a:rPr lang="en-US" sz="2000" dirty="0" err="1">
                <a:solidFill>
                  <a:srgbClr val="FFFFFF"/>
                </a:solidFill>
              </a:rPr>
              <a:t>Halchenko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My LinkedIn: https://</a:t>
            </a:r>
            <a:r>
              <a:rPr lang="en-US" sz="2000" dirty="0" err="1">
                <a:solidFill>
                  <a:srgbClr val="FFFFFF"/>
                </a:solidFill>
              </a:rPr>
              <a:t>www.linkedin.com</a:t>
            </a:r>
            <a:r>
              <a:rPr lang="en-US" sz="2000" dirty="0">
                <a:solidFill>
                  <a:srgbClr val="FFFFFF"/>
                </a:solidFill>
              </a:rPr>
              <a:t>/in/dmytro-halchenko-0307751b6/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Date: March 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hlinkClick r:id="rId4"/>
              </a:rPr>
              <a:t>Join Codeus community in Discord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hlinkClick r:id="rId5"/>
              </a:rPr>
              <a:t>Join Codeus community in LinkedIn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E830D5-49A2-5EDC-0549-0AE9D01AEA79}"/>
              </a:ext>
            </a:extLst>
          </p:cNvPr>
          <p:cNvSpPr txBox="1">
            <a:spLocks/>
          </p:cNvSpPr>
          <p:nvPr/>
        </p:nvSpPr>
        <p:spPr>
          <a:xfrm>
            <a:off x="990600" y="25866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6D6BBAE-B718-8D41-4379-DEC11DEFA0BB}"/>
              </a:ext>
            </a:extLst>
          </p:cNvPr>
          <p:cNvSpPr txBox="1">
            <a:spLocks/>
          </p:cNvSpPr>
          <p:nvPr/>
        </p:nvSpPr>
        <p:spPr>
          <a:xfrm>
            <a:off x="6185170" y="2593087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9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912" y="347155"/>
            <a:ext cx="2905125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Index Types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A9B484C-F8AC-E8DA-24F1-3500293D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590" y="1851659"/>
            <a:ext cx="6865768" cy="44191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-webkit-standard"/>
              </a:rPr>
              <a:t>B-TREE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-webkit-standard"/>
              </a:rPr>
              <a:t>(default)</a:t>
            </a:r>
          </a:p>
          <a:p>
            <a:pPr marL="0" indent="0" algn="ctr">
              <a:buNone/>
            </a:pPr>
            <a:endParaRPr lang="en-GB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-webkit-standard"/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GIN</a:t>
            </a:r>
          </a:p>
          <a:p>
            <a:pPr marL="0" indent="0" algn="ctr">
              <a:buNone/>
            </a:pPr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HASH</a:t>
            </a:r>
          </a:p>
          <a:p>
            <a:pPr marL="0" indent="0" algn="ctr">
              <a:buNone/>
            </a:pPr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 err="1">
                <a:solidFill>
                  <a:schemeClr val="bg2">
                    <a:lumMod val="25000"/>
                  </a:schemeClr>
                </a:solidFill>
              </a:rPr>
              <a:t>GiST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ctr">
              <a:buNone/>
            </a:pPr>
            <a:endParaRPr lang="en-GB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-webkit-standard"/>
            </a:endParaRPr>
          </a:p>
          <a:p>
            <a:pPr marL="0" indent="0" algn="ctr">
              <a:buNone/>
            </a:pPr>
            <a:endParaRPr lang="en-GB" b="0" i="0" u="none" strike="noStrike" dirty="0">
              <a:solidFill>
                <a:schemeClr val="bg2">
                  <a:lumMod val="25000"/>
                </a:schemeClr>
              </a:solidFill>
              <a:effectLst/>
              <a:latin typeface="-webkit-standard"/>
            </a:endParaRPr>
          </a:p>
          <a:p>
            <a:pPr marL="0" indent="0" algn="ctr">
              <a:buNone/>
            </a:pP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6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437" y="323625"/>
            <a:ext cx="5111975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Data Model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2C71E-0FDC-9445-3D52-E64CE6A25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81" r="568"/>
          <a:stretch/>
        </p:blipFill>
        <p:spPr>
          <a:xfrm>
            <a:off x="1451260" y="2528945"/>
            <a:ext cx="2222500" cy="2539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E80E8C-EC1F-1FF3-C3BA-149118CE3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174" y="2668870"/>
            <a:ext cx="2222500" cy="218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3F5F6E-430E-36F3-F9F3-AE9AB6D64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088" y="2110070"/>
            <a:ext cx="2171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8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437" y="323625"/>
            <a:ext cx="5111975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Query without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CD348-FC15-2B2E-D680-F16CF5BDF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0" y="1982845"/>
            <a:ext cx="70993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7B5F18-F524-F654-185F-86BB03D8D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224" y="3007378"/>
            <a:ext cx="7772400" cy="27249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0E3897-BAF2-5613-402A-290B45963444}"/>
              </a:ext>
            </a:extLst>
          </p:cNvPr>
          <p:cNvSpPr/>
          <p:nvPr/>
        </p:nvSpPr>
        <p:spPr>
          <a:xfrm>
            <a:off x="3051810" y="4354831"/>
            <a:ext cx="61722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BBC394-C17C-9F61-D095-EC3D9BDA66E0}"/>
              </a:ext>
            </a:extLst>
          </p:cNvPr>
          <p:cNvSpPr/>
          <p:nvPr/>
        </p:nvSpPr>
        <p:spPr>
          <a:xfrm>
            <a:off x="2265329" y="5503717"/>
            <a:ext cx="1837847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860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437" y="323625"/>
            <a:ext cx="5111975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Full Table Scan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7C8C9-4675-A5E0-10F5-6BFF85FB3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941464"/>
            <a:ext cx="7772400" cy="9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8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3495" y="323625"/>
            <a:ext cx="3461958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How Postgres stores data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F9C9B-DAEA-82A0-4C4F-5A553DD3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57" y="2080171"/>
            <a:ext cx="5484634" cy="388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2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What is an index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EA62A6-97FE-9B80-0E76-618E41F3C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759" y="2002106"/>
            <a:ext cx="5345430" cy="395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7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6012-C04F-0D04-F0FA-1086F79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27B-E346-62AA-ED7F-E65EA331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26" y="244198"/>
            <a:ext cx="4473296" cy="18816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gradFill flip="none" rotWithShape="1">
                  <a:gsLst>
                    <a:gs pos="7000">
                      <a:schemeClr val="tx2">
                        <a:lumMod val="50000"/>
                        <a:lumOff val="50000"/>
                      </a:schemeClr>
                    </a:gs>
                    <a:gs pos="35000">
                      <a:schemeClr val="accent5">
                        <a:lumMod val="60000"/>
                        <a:lumOff val="40000"/>
                      </a:schemeClr>
                    </a:gs>
                    <a:gs pos="76000">
                      <a:srgbClr val="0070C0"/>
                    </a:gs>
                    <a:gs pos="97000">
                      <a:schemeClr val="tx2">
                        <a:lumMod val="75000"/>
                        <a:lumOff val="25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B-TREE</a:t>
            </a:r>
            <a:endParaRPr lang="en-US" sz="4000" dirty="0"/>
          </a:p>
        </p:txBody>
      </p:sp>
      <p:pic>
        <p:nvPicPr>
          <p:cNvPr id="3" name="Picture 2" descr="A green dot in a black background&#10;&#10;Description automatically generated">
            <a:extLst>
              <a:ext uri="{FF2B5EF4-FFF2-40B4-BE49-F238E27FC236}">
                <a16:creationId xmlns:a16="http://schemas.microsoft.com/office/drawing/2014/main" id="{6E09F5C8-7BB6-4F79-3D85-EE857AD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506"/>
            <a:ext cx="775494" cy="775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E115E-99FD-2CE0-1CE4-83F205B7A10B}"/>
              </a:ext>
            </a:extLst>
          </p:cNvPr>
          <p:cNvSpPr txBox="1"/>
          <p:nvPr/>
        </p:nvSpPr>
        <p:spPr>
          <a:xfrm>
            <a:off x="4702073" y="1756561"/>
            <a:ext cx="278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>
                <a:solidFill>
                  <a:schemeClr val="bg2">
                    <a:lumMod val="25000"/>
                  </a:schemeClr>
                </a:solidFill>
              </a:rPr>
              <a:t>Self-balancing search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F0FDB-6F6C-23B7-862A-935222D9F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81660"/>
            <a:ext cx="7772400" cy="29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5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205</Words>
  <Application>Microsoft Macintosh PowerPoint</Application>
  <PresentationFormat>Widescreen</PresentationFormat>
  <Paragraphs>58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-webkit-standard</vt:lpstr>
      <vt:lpstr>Aptos</vt:lpstr>
      <vt:lpstr>Aptos Display</vt:lpstr>
      <vt:lpstr>Arial</vt:lpstr>
      <vt:lpstr>Calibri</vt:lpstr>
      <vt:lpstr>Office Theme</vt:lpstr>
      <vt:lpstr>PostgreSQL Indexes</vt:lpstr>
      <vt:lpstr>Overview</vt:lpstr>
      <vt:lpstr>Index Types</vt:lpstr>
      <vt:lpstr>Data Model</vt:lpstr>
      <vt:lpstr>Query without index</vt:lpstr>
      <vt:lpstr>Full Table Scan</vt:lpstr>
      <vt:lpstr>How Postgres stores data</vt:lpstr>
      <vt:lpstr>What is an index</vt:lpstr>
      <vt:lpstr>B-TREE</vt:lpstr>
      <vt:lpstr>B+TREE</vt:lpstr>
      <vt:lpstr>Query with index</vt:lpstr>
      <vt:lpstr>Composite index</vt:lpstr>
      <vt:lpstr>Composite index</vt:lpstr>
      <vt:lpstr>Composite index</vt:lpstr>
      <vt:lpstr>Partial Index</vt:lpstr>
      <vt:lpstr>Covering Index</vt:lpstr>
      <vt:lpstr>Covering Index</vt:lpstr>
      <vt:lpstr>Index on Join Column</vt:lpstr>
      <vt:lpstr>Index on Join Column</vt:lpstr>
      <vt:lpstr>Function Based Index</vt:lpstr>
      <vt:lpstr>Query With Casting</vt:lpstr>
      <vt:lpstr>Query With Like</vt:lpstr>
      <vt:lpstr>Low Selectivity</vt:lpstr>
      <vt:lpstr>Hash Index</vt:lpstr>
      <vt:lpstr>Hash Index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PostgreSQL Indexes</dc:title>
  <dc:creator>Pavlo Khshanovskyi</dc:creator>
  <cp:lastModifiedBy>Dmytro Halchenko</cp:lastModifiedBy>
  <cp:revision>9</cp:revision>
  <dcterms:created xsi:type="dcterms:W3CDTF">2024-11-29T18:21:01Z</dcterms:created>
  <dcterms:modified xsi:type="dcterms:W3CDTF">2025-04-08T05:06:27Z</dcterms:modified>
</cp:coreProperties>
</file>